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Change graph to 2010-2017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" name="Shape 17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buSzPts val="1100"/>
              <a:buNone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wrap="square" tIns="6857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.jpg"/><Relationship Id="rId5" Type="http://schemas.openxmlformats.org/officeDocument/2006/relationships/image" Target="../media/image16.png"/><Relationship Id="rId6" Type="http://schemas.openxmlformats.org/officeDocument/2006/relationships/image" Target="../media/image6.gif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jpg"/><Relationship Id="rId4" Type="http://schemas.openxmlformats.org/officeDocument/2006/relationships/hyperlink" Target="https://github.com/ngupta8/5200-Project/upload/master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jpg"/><Relationship Id="rId4" Type="http://schemas.openxmlformats.org/officeDocument/2006/relationships/hyperlink" Target="http://www.areavibes.com/los+angeles-ca/crime/" TargetMode="External"/><Relationship Id="rId9" Type="http://schemas.openxmlformats.org/officeDocument/2006/relationships/hyperlink" Target="https://stackoverflow.com/questions/27027885/slice-list-of-floats-by-value-in-python" TargetMode="External"/><Relationship Id="rId5" Type="http://schemas.openxmlformats.org/officeDocument/2006/relationships/hyperlink" Target="http://www.areavibes.com/new+york-ny/crime/" TargetMode="External"/><Relationship Id="rId6" Type="http://schemas.openxmlformats.org/officeDocument/2006/relationships/hyperlink" Target="http://www.areavibes.com/chicago-il/crime/" TargetMode="External"/><Relationship Id="rId7" Type="http://schemas.openxmlformats.org/officeDocument/2006/relationships/hyperlink" Target="http://download.geonames.org/export/zip/" TargetMode="External"/><Relationship Id="rId8" Type="http://schemas.openxmlformats.org/officeDocument/2006/relationships/hyperlink" Target="https://stackoverflow.com/questions/5981502/select-the-closest-pair-from-a-list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hyperlink" Target="https://data.lacity.org/A-Safe-City/Crime-Data-from-2010-to-Present/y8tr-7khq" TargetMode="External"/><Relationship Id="rId5" Type="http://schemas.openxmlformats.org/officeDocument/2006/relationships/hyperlink" Target="https://data.cityofnewyork.us/Public-Safety/NYPD-Complaint-Data-Historic/qgea-i56i" TargetMode="External"/><Relationship Id="rId6" Type="http://schemas.openxmlformats.org/officeDocument/2006/relationships/hyperlink" Target="https://www.kaggle.com/currie32/crimes-in-chicago/dat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subTitle"/>
          </p:nvPr>
        </p:nvSpPr>
        <p:spPr>
          <a:xfrm>
            <a:off x="461175" y="2722697"/>
            <a:ext cx="3509700" cy="21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en" sz="3000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Group 5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Tanmai Aurangabadkar 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Neha Gupta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Era Singh Kajal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Ying Ying Lai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804" y="159455"/>
            <a:ext cx="3390442" cy="187489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2783638" y="1324256"/>
            <a:ext cx="62367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wrap="square" tIns="34275">
            <a:noAutofit/>
          </a:bodyPr>
          <a:lstStyle/>
          <a:p>
            <a:pPr indent="-260350" lvl="0" marL="0" marR="0" rtl="0" algn="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100"/>
              <a:buFont typeface="Calibri"/>
              <a:buNone/>
            </a:pPr>
            <a:r>
              <a:rPr b="0" i="0" lang="en" sz="3600" u="none" cap="none" strike="noStrike">
                <a:latin typeface="Calibri"/>
                <a:ea typeface="Calibri"/>
                <a:cs typeface="Calibri"/>
                <a:sym typeface="Calibri"/>
              </a:rPr>
              <a:t>for 3 Major Cities of the U.S.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6302875" y="3951175"/>
            <a:ext cx="27951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3000">
                <a:latin typeface="Calibri"/>
                <a:ea typeface="Calibri"/>
                <a:cs typeface="Calibri"/>
                <a:sym typeface="Calibri"/>
              </a:rPr>
              <a:t>Professor</a:t>
            </a:r>
          </a:p>
          <a:p>
            <a:pPr lvl="0" rtl="0" algn="r">
              <a:spcBef>
                <a:spcPts val="0"/>
              </a:spcBef>
              <a:buClr>
                <a:schemeClr val="dk1"/>
              </a:buClr>
              <a:buSzPts val="2100"/>
              <a:buFont typeface="Arial"/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Jongwook Woo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New York Top 10 Crime Types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16"/>
            <a:ext cx="8839202" cy="276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New York Crime Overview, by Year</a:t>
            </a: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75" y="1134099"/>
            <a:ext cx="5343249" cy="38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975" y="4054250"/>
            <a:ext cx="1757175" cy="7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628650" y="1939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New York </a:t>
            </a:r>
            <a:r>
              <a:rPr lang="en"/>
              <a:t>Crime Overview, by Day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375" y="895901"/>
            <a:ext cx="5468452" cy="399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279000" y="220024"/>
            <a:ext cx="78867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New York </a:t>
            </a:r>
            <a:r>
              <a:rPr lang="en"/>
              <a:t>Crime Overview, by Hour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500" y="1004225"/>
            <a:ext cx="5451177" cy="39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4620" y="4311346"/>
            <a:ext cx="1593150" cy="6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465250" y="191024"/>
            <a:ext cx="78867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New York Crime Overview, by ZipCode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50" y="1030425"/>
            <a:ext cx="4365399" cy="39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875" y="4171025"/>
            <a:ext cx="1789075" cy="7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1774" y="3682100"/>
            <a:ext cx="1531425" cy="12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29901"/>
            <a:ext cx="9143999" cy="508369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0"/>
              <a:t>Los Angeles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hape 172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Shape 17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Facts about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Angeles Crime Situation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573425" y="1663675"/>
            <a:ext cx="8167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overall crime rate in LA is 13% higher than national average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For every 100,000 people, there are 8.75 daily crimes that occur in LA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In LA, you have a 1 in 32 chance of becoming a victim of any crime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buSzPts val="2100"/>
              <a:buChar char="•"/>
            </a:pPr>
            <a:r>
              <a:rPr lang="en"/>
              <a:t>The number of total year over year crimes has increased by 7%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Los Angeles</a:t>
            </a:r>
            <a:r>
              <a:rPr lang="en"/>
              <a:t> Top 10 Crime Types</a:t>
            </a:r>
          </a:p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16"/>
            <a:ext cx="8839200" cy="296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00" y="157200"/>
            <a:ext cx="4346433" cy="4986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type="title"/>
          </p:nvPr>
        </p:nvSpPr>
        <p:spPr>
          <a:xfrm>
            <a:off x="1038125" y="263844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Los Angeles Crime Overview, by Year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253" y="4071848"/>
            <a:ext cx="1912300" cy="8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Los Angeles Crime Overview, by Day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950" y="1383616"/>
            <a:ext cx="5752049" cy="357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Introduction/ Overview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28650" y="1548994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Crime situation in the United States has always been an issue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Reason being: freedom to own weapons, poor economic situation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buSzPts val="2100"/>
              <a:buChar char="•"/>
            </a:pPr>
            <a:r>
              <a:rPr lang="en"/>
              <a:t>Los Angeles, New York and Chicago tops all major U.S. cities in crime issue</a:t>
            </a:r>
            <a:br>
              <a:rPr lang="en"/>
            </a:b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19250" y="273976"/>
            <a:ext cx="77352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Los Angeles </a:t>
            </a:r>
            <a:r>
              <a:rPr lang="en"/>
              <a:t>Crime Overview, by Hour</a:t>
            </a:r>
          </a:p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250" y="647527"/>
            <a:ext cx="5966426" cy="43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4068" y="4124100"/>
            <a:ext cx="1688656" cy="71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322050" y="147225"/>
            <a:ext cx="54747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Los Angeles Crime Overview, by ZipCode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50" y="859000"/>
            <a:ext cx="4904250" cy="416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5825" y="3645425"/>
            <a:ext cx="1617850" cy="1377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200" y="4310925"/>
            <a:ext cx="1617850" cy="7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 amt="31000"/>
          </a:blip>
          <a:stretch>
            <a:fillRect/>
          </a:stretch>
        </p:blipFill>
        <p:spPr>
          <a:xfrm>
            <a:off x="0" y="-313175"/>
            <a:ext cx="9144000" cy="567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8000"/>
              <a:t>Chicago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0000"/>
                </a:solidFill>
              </a:rPr>
              <a:t>(Standardize format of Chicago to look cohesive)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Facts about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Chicago C</a:t>
            </a:r>
            <a:r>
              <a:rPr lang="en"/>
              <a:t>rime Situation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73175" y="1516450"/>
            <a:ext cx="8496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overall crime rate in Chicago is 51% higher than national average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For every 100,000 people, there are 11.77 daily crimes that occur in Chicago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Chicago is safer than 4% of the cities in the United States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buSzPts val="2100"/>
              <a:buChar char="•"/>
            </a:pPr>
            <a:r>
              <a:rPr lang="en"/>
              <a:t>In Chicago, you have a 1 in 24 chance of becoming a victim of any crime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Chicago Top 10</a:t>
            </a:r>
            <a:r>
              <a:rPr lang="en"/>
              <a:t> Crime Types</a:t>
            </a:r>
          </a:p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451685"/>
            <a:ext cx="8362952" cy="2588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-6179" l="0" r="-10913" t="0"/>
          <a:stretch/>
        </p:blipFill>
        <p:spPr>
          <a:xfrm>
            <a:off x="232475" y="389600"/>
            <a:ext cx="4161975" cy="46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type="title"/>
          </p:nvPr>
        </p:nvSpPr>
        <p:spPr>
          <a:xfrm>
            <a:off x="2895600" y="64125"/>
            <a:ext cx="6172200" cy="8946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Chicago Crime Overview, by Year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8325" y="4234650"/>
            <a:ext cx="1678400" cy="6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38900" y="134019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Chicago</a:t>
            </a:r>
            <a:r>
              <a:rPr lang="en"/>
              <a:t> Crime Overview, by Day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475" y="898725"/>
            <a:ext cx="5632873" cy="40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Chicago Top 10 Crime Types - Hourly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00" y="1173600"/>
            <a:ext cx="5906400" cy="36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6050" y="4072666"/>
            <a:ext cx="142875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Crime Overview in Chicago Top 10 Zipcodes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50" y="1102875"/>
            <a:ext cx="4379775" cy="38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475" y="4150664"/>
            <a:ext cx="1602775" cy="76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6625" y="3541476"/>
            <a:ext cx="1602775" cy="13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00" y="307750"/>
            <a:ext cx="4958783" cy="16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150" y="3496050"/>
            <a:ext cx="4505961" cy="1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363250" y="3889150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Chicago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287050" y="612550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Los Angeles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287050" y="2283400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New York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909" y="1907048"/>
            <a:ext cx="5112093" cy="16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4444375" y="2666625"/>
            <a:ext cx="57528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6861325" y="639200"/>
            <a:ext cx="1827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Average around 105K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6877600" y="2175400"/>
            <a:ext cx="1827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Average around 440K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6940125" y="3835150"/>
            <a:ext cx="1827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Average around 600K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 WorkFlow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07153">
            <a:off x="2272548" y="1567158"/>
            <a:ext cx="2719926" cy="971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1816">
            <a:off x="4686725" y="3326949"/>
            <a:ext cx="1513250" cy="13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750" y="1179098"/>
            <a:ext cx="1747775" cy="17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750" y="3154025"/>
            <a:ext cx="588101" cy="5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14163">
            <a:off x="6711500" y="1049250"/>
            <a:ext cx="2362200" cy="13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7900" y="3492425"/>
            <a:ext cx="2392582" cy="9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1433" y="807900"/>
            <a:ext cx="1534875" cy="11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7850" y="798100"/>
            <a:ext cx="7661475" cy="43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 Comparison</a:t>
            </a:r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093925"/>
            <a:ext cx="8520600" cy="365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19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Crime Severity (in average): </a:t>
            </a:r>
            <a:r>
              <a:rPr lang="en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sz="21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Chicago (most dangerous) &gt; New York &gt; Los Angeles &gt; (safest)</a:t>
            </a:r>
            <a:br>
              <a:rPr lang="en" sz="2100">
                <a:solidFill>
                  <a:srgbClr val="000000"/>
                </a:solidFill>
                <a:highlight>
                  <a:srgbClr val="E06666"/>
                </a:highlight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-3619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</a:t>
            </a: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theft-related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crime is the common crime type among 3 cities</a:t>
            </a:r>
            <a:b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-3619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Crimes can be committed </a:t>
            </a: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anytime throughout the day</a:t>
            </a:r>
            <a:b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-361950" lvl="0" marL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Economic situation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undeniably one of the most important factor that caused people to commit crimes</a:t>
            </a:r>
            <a:br>
              <a:rPr lang="en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-361950" lvl="0" marL="45720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100"/>
              <a:buFont typeface="Calibri"/>
              <a:buChar char="●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Generally, crime will always present when population </a:t>
            </a:r>
            <a:r>
              <a:rPr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density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high</a:t>
            </a:r>
            <a:b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hape 28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Github Link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540800" y="1967675"/>
            <a:ext cx="8443200" cy="917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>
                <a:solidFill>
                  <a:srgbClr val="000000"/>
                </a:solidFill>
                <a:hlinkClick r:id="rId4"/>
              </a:rPr>
              <a:t>https://github.com/ngupta8/5200-Project/upload/master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Shape 288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>
            <p:ph type="title"/>
          </p:nvPr>
        </p:nvSpPr>
        <p:spPr>
          <a:xfrm>
            <a:off x="414050" y="2462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</a:p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99875" y="1118575"/>
            <a:ext cx="9044100" cy="3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Crime Facts</a:t>
            </a:r>
            <a:r>
              <a:rPr lang="en">
                <a:solidFill>
                  <a:srgbClr val="000000"/>
                </a:solidFill>
              </a:rPr>
              <a:t>:</a:t>
            </a:r>
            <a:br>
              <a:rPr lang="en">
                <a:solidFill>
                  <a:srgbClr val="000000"/>
                </a:solidFill>
              </a:rPr>
            </a:br>
            <a:r>
              <a:rPr lang="en" u="sng">
                <a:solidFill>
                  <a:srgbClr val="000000"/>
                </a:solidFill>
                <a:hlinkClick r:id="rId4"/>
              </a:rPr>
              <a:t>http://www.areavibes.com/los+angeles-ca/crime/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u="sng">
                <a:solidFill>
                  <a:srgbClr val="000000"/>
                </a:solidFill>
                <a:hlinkClick r:id="rId5"/>
              </a:rPr>
              <a:t>http://www.areavibes.com/new+york-ny/crime/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u="sng">
                <a:solidFill>
                  <a:srgbClr val="000000"/>
                </a:solidFill>
                <a:hlinkClick r:id="rId6"/>
              </a:rPr>
              <a:t>http://www.areavibes.com/chicago-il/crime/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Basic Reverse Geocoding :</a:t>
            </a:r>
            <a:br>
              <a:rPr lang="en">
                <a:solidFill>
                  <a:srgbClr val="000000"/>
                </a:solidFill>
              </a:rPr>
            </a:br>
            <a:r>
              <a:rPr lang="en" u="sng">
                <a:solidFill>
                  <a:srgbClr val="000000"/>
                </a:solidFill>
                <a:hlinkClick r:id="rId7"/>
              </a:rPr>
              <a:t>http://download.geonames.org/export/zip/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u="sng">
                <a:solidFill>
                  <a:srgbClr val="000000"/>
                </a:solidFill>
                <a:hlinkClick r:id="rId8"/>
              </a:rPr>
              <a:t>https://stackoverflow.com/questions/5981502/select-the-closest-pair-from-a-list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u="sng">
                <a:solidFill>
                  <a:srgbClr val="000000"/>
                </a:solidFill>
                <a:hlinkClick r:id="rId9"/>
              </a:rPr>
              <a:t>https://stackoverflow.com/questions/27027885/slice-list-of-floats-by-value-in-python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idx="1" type="body"/>
          </p:nvPr>
        </p:nvSpPr>
        <p:spPr>
          <a:xfrm>
            <a:off x="548256" y="1955943"/>
            <a:ext cx="78867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22860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600"/>
              <a:buFont typeface="Aria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H/W Experimental Specs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92850" y="1323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Cluster Version: IBM Analytics Engine</a:t>
            </a:r>
            <a:br>
              <a:rPr lang="en"/>
            </a:b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Number of Nodes: 2</a:t>
            </a:r>
            <a:br>
              <a:rPr lang="en"/>
            </a:b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Memory Size: 16 GB x2</a:t>
            </a:r>
            <a:br>
              <a:rPr lang="en"/>
            </a:b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CPU : 4vcpu x2</a:t>
            </a:r>
            <a:br>
              <a:rPr lang="en"/>
            </a:b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HDFS Disk : 600 GB x2</a:t>
            </a:r>
          </a:p>
          <a:p>
            <a:pPr indent="-1333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475" y="1841450"/>
            <a:ext cx="5645573" cy="28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573450" y="1370975"/>
            <a:ext cx="7886700" cy="3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333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b="1" lang="en"/>
              <a:t>1 </a:t>
            </a:r>
            <a:r>
              <a:rPr b="1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</a:t>
            </a: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b="0" i="1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size &gt; 3GB (GigaByte): </a:t>
            </a:r>
            <a:br>
              <a:rPr i="1" lang="en"/>
            </a:br>
            <a:r>
              <a:rPr b="0" i="1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credit 1.5 out of 100% (1.5 points = 3GB x 0.5)</a:t>
            </a: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0" marL="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(Screenshot of dataset size in computer files properties)</a:t>
            </a: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Size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2672575"/>
            <a:ext cx="7620000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>
            <p:ph type="title"/>
          </p:nvPr>
        </p:nvSpPr>
        <p:spPr>
          <a:xfrm>
            <a:off x="515125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Raw Data Source: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URLs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515125" y="1133400"/>
            <a:ext cx="83391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3335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Angeles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https://data.lacity.org/A-Safe-City/Crime-Data-from-2010-to-Present/y8tr-7khq</a:t>
            </a:r>
            <a:br>
              <a:rPr lang="en">
                <a:solidFill>
                  <a:srgbClr val="000000"/>
                </a:solidFill>
              </a:rPr>
            </a:br>
            <a:b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York</a:t>
            </a: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https://data.cityofnewyork.us/Public-Safety/NYPD-Complaint-Data-Historic/qgea-i56i</a:t>
            </a:r>
            <a:b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2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Chicago</a:t>
            </a: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https://www.kaggle.com/currie32/crimes-in-chicago/data</a:t>
            </a: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534725" y="246594"/>
            <a:ext cx="7886700" cy="994200"/>
          </a:xfrm>
          <a:prstGeom prst="rect">
            <a:avLst/>
          </a:prstGeom>
        </p:spPr>
        <p:txBody>
          <a:bodyPr anchorCtr="0" anchor="ctr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Reverse Geocoding FlowChart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52525" y="1546094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0" y="1439800"/>
            <a:ext cx="9003049" cy="37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-228600" y="-365800"/>
            <a:ext cx="9372601" cy="60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>
            <p:ph idx="1" type="body"/>
          </p:nvPr>
        </p:nvSpPr>
        <p:spPr>
          <a:xfrm>
            <a:off x="698550" y="1359244"/>
            <a:ext cx="7886700" cy="3263400"/>
          </a:xfrm>
          <a:prstGeom prst="rect">
            <a:avLst/>
          </a:prstGeom>
        </p:spPr>
        <p:txBody>
          <a:bodyPr anchorCtr="0" anchor="t" bIns="68575" lIns="68575" rIns="68575" wrap="square" tIns="6857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8000"/>
              <a:t>New York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hape 125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0" y="0"/>
            <a:ext cx="9144000" cy="51206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-20955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Facts about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York Crime Situation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483600" y="1617675"/>
            <a:ext cx="8176800" cy="28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The overall crime rate in NY is 28% lower than national average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For every 100,000 people, there are 5.58 daily crimes that occur in NY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NY is safer than 22% of the cities in the United States</a:t>
            </a:r>
            <a:br>
              <a:rPr lang="en"/>
            </a:br>
          </a:p>
          <a:p>
            <a:pPr indent="-361950" lvl="0" marL="457200" marR="0" rtl="0" algn="l">
              <a:lnSpc>
                <a:spcPct val="90000"/>
              </a:lnSpc>
              <a:spcBef>
                <a:spcPts val="0"/>
              </a:spcBef>
              <a:buSzPts val="2100"/>
              <a:buChar char="•"/>
            </a:pPr>
            <a:r>
              <a:rPr lang="en"/>
              <a:t>In NY, you have a 1 in 50 chance of becoming a victim of any crime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(Provide proof/reference in term paper)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